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F180FAB-5067-43AF-8BCB-FF775A6F03CA}" type="datetimeFigureOut">
              <a:rPr lang="ar-IQ" smtClean="0"/>
              <a:t>08/09/1442</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99863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F180FAB-5067-43AF-8BCB-FF775A6F03CA}" type="datetimeFigureOut">
              <a:rPr lang="ar-IQ" smtClean="0"/>
              <a:t>08/09/1442</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60857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F180FAB-5067-43AF-8BCB-FF775A6F03CA}" type="datetimeFigureOut">
              <a:rPr lang="ar-IQ" smtClean="0"/>
              <a:t>08/09/1442</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D6B540-C209-4C11-9418-03C179C14B23}"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101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F180FAB-5067-43AF-8BCB-FF775A6F03CA}" type="datetimeFigureOut">
              <a:rPr lang="ar-IQ" smtClean="0"/>
              <a:t>08/09/1442</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67820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F180FAB-5067-43AF-8BCB-FF775A6F03CA}" type="datetimeFigureOut">
              <a:rPr lang="ar-IQ" smtClean="0"/>
              <a:t>08/09/1442</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D6B540-C209-4C11-9418-03C179C14B23}"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392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F180FAB-5067-43AF-8BCB-FF775A6F03CA}" type="datetimeFigureOut">
              <a:rPr lang="ar-IQ" smtClean="0"/>
              <a:t>08/09/1442</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3556706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F180FAB-5067-43AF-8BCB-FF775A6F03CA}" type="datetimeFigureOut">
              <a:rPr lang="ar-IQ" smtClean="0"/>
              <a:t>08/09/1442</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150628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F180FAB-5067-43AF-8BCB-FF775A6F03CA}" type="datetimeFigureOut">
              <a:rPr lang="ar-IQ" smtClean="0"/>
              <a:t>08/09/1442</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108457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F180FAB-5067-43AF-8BCB-FF775A6F03CA}" type="datetimeFigureOut">
              <a:rPr lang="ar-IQ" smtClean="0"/>
              <a:t>08/09/1442</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62087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F180FAB-5067-43AF-8BCB-FF775A6F03CA}" type="datetimeFigureOut">
              <a:rPr lang="ar-IQ" smtClean="0"/>
              <a:t>08/09/1442</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34087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F180FAB-5067-43AF-8BCB-FF775A6F03CA}" type="datetimeFigureOut">
              <a:rPr lang="ar-IQ" smtClean="0"/>
              <a:t>08/09/1442</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14872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F180FAB-5067-43AF-8BCB-FF775A6F03CA}" type="datetimeFigureOut">
              <a:rPr lang="ar-IQ" smtClean="0"/>
              <a:t>08/09/1442</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299308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F180FAB-5067-43AF-8BCB-FF775A6F03CA}" type="datetimeFigureOut">
              <a:rPr lang="ar-IQ" smtClean="0"/>
              <a:t>08/09/1442</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311994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80FAB-5067-43AF-8BCB-FF775A6F03CA}" type="datetimeFigureOut">
              <a:rPr lang="ar-IQ" smtClean="0"/>
              <a:t>08/09/1442</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307610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F180FAB-5067-43AF-8BCB-FF775A6F03CA}" type="datetimeFigureOut">
              <a:rPr lang="ar-IQ" smtClean="0"/>
              <a:t>08/09/1442</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391005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F180FAB-5067-43AF-8BCB-FF775A6F03CA}" type="datetimeFigureOut">
              <a:rPr lang="ar-IQ" smtClean="0"/>
              <a:t>08/09/1442</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D6B540-C209-4C11-9418-03C179C14B23}" type="slidenum">
              <a:rPr lang="ar-IQ" smtClean="0"/>
              <a:t>‹#›</a:t>
            </a:fld>
            <a:endParaRPr lang="ar-IQ"/>
          </a:p>
        </p:txBody>
      </p:sp>
    </p:spTree>
    <p:extLst>
      <p:ext uri="{BB962C8B-B14F-4D97-AF65-F5344CB8AC3E}">
        <p14:creationId xmlns:p14="http://schemas.microsoft.com/office/powerpoint/2010/main" val="207713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F180FAB-5067-43AF-8BCB-FF775A6F03CA}" type="datetimeFigureOut">
              <a:rPr lang="ar-IQ" smtClean="0"/>
              <a:t>08/09/1442</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7D6B540-C209-4C11-9418-03C179C14B23}" type="slidenum">
              <a:rPr lang="ar-IQ" smtClean="0"/>
              <a:t>‹#›</a:t>
            </a:fld>
            <a:endParaRPr lang="ar-IQ"/>
          </a:p>
        </p:txBody>
      </p:sp>
    </p:spTree>
    <p:extLst>
      <p:ext uri="{BB962C8B-B14F-4D97-AF65-F5344CB8AC3E}">
        <p14:creationId xmlns:p14="http://schemas.microsoft.com/office/powerpoint/2010/main" val="506951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عنصر نائب للمحتوى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299" y="2827273"/>
            <a:ext cx="9791701" cy="47028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25" y="415924"/>
            <a:ext cx="2067375" cy="23251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صورة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7100" y="505310"/>
            <a:ext cx="2082800" cy="2143171"/>
          </a:xfrm>
          <a:prstGeom prst="rect">
            <a:avLst/>
          </a:prstGeom>
          <a:solidFill>
            <a:srgbClr val="FFFFFF"/>
          </a:solidFill>
        </p:spPr>
      </p:pic>
      <p:sp>
        <p:nvSpPr>
          <p:cNvPr id="4"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3143017" y="-1035419"/>
            <a:ext cx="637225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ar-IQ" altLang="ar-IQ" sz="2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IQ" altLang="ar-IQ" sz="2200" b="1" u="sng"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IQ" altLang="ar-IQ" sz="2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ar-IQ" altLang="ar-IQ" sz="2800" b="1" i="0"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ar-SA" altLang="ar-IQ"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جامعة ديالى / كلية التربية للعلوم الإنسانية</a:t>
            </a:r>
            <a:r>
              <a:rPr kumimoji="0" lang="en-US" altLang="ar-IQ"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ar-IQ" sz="1600" b="0" i="0"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IQ" altLang="ar-IQ"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IQ"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قسم الجغرافية – المرحلة الثانية</a:t>
            </a:r>
            <a:r>
              <a:rPr kumimoji="0" lang="ar-IQ" altLang="ar-IQ"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ar-IQ" altLang="ar-IQ" sz="2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kumimoji="0" lang="ar-SA" altLang="ar-IQ"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محاضرات في مادة</a:t>
            </a:r>
            <a:endParaRPr kumimoji="0" lang="en-US" altLang="ar-IQ"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Rectangle 6"/>
          <p:cNvSpPr>
            <a:spLocks noChangeArrowheads="1"/>
          </p:cNvSpPr>
          <p:nvPr/>
        </p:nvSpPr>
        <p:spPr bwMode="auto">
          <a:xfrm>
            <a:off x="2413000" y="-1247705"/>
            <a:ext cx="607730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ar-IQ" sz="2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ar-IQ" altLang="ar-IQ" sz="2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IQ" altLang="ar-IQ" sz="2200" b="1" u="sng"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IQ" altLang="ar-IQ" sz="2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IQ" altLang="ar-IQ" sz="2200" b="1" u="sng"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IQ" altLang="ar-IQ" sz="2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IQ" altLang="ar-IQ" sz="2200" b="1" u="sng"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IQ" altLang="ar-IQ" sz="22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IQ" altLang="ar-IQ" sz="22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IQ"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جغرافية النفط والطاقة</a:t>
            </a:r>
            <a:r>
              <a:rPr kumimoji="0" lang="ar-IQ" altLang="ar-IQ" sz="2800" b="1" i="0"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defTabSz="914400" rtl="1" eaLnBrk="0" fontAlgn="base" latinLnBrk="0" hangingPunct="0">
              <a:lnSpc>
                <a:spcPct val="100000"/>
              </a:lnSpc>
              <a:spcBef>
                <a:spcPct val="0"/>
              </a:spcBef>
              <a:spcAft>
                <a:spcPct val="0"/>
              </a:spcAft>
              <a:buClrTx/>
              <a:buSzTx/>
              <a:buFontTx/>
              <a:buNone/>
              <a:tabLst/>
            </a:pPr>
            <a:r>
              <a:rPr lang="ar-IQ" altLang="ar-IQ" sz="2400" b="1" dirty="0">
                <a:latin typeface="Times New Roman" panose="02020603050405020304" pitchFamily="18" charset="0"/>
                <a:ea typeface="Calibri" panose="020F0502020204030204" pitchFamily="34" charset="0"/>
                <a:cs typeface="Times New Roman" panose="02020603050405020304" pitchFamily="18" charset="0"/>
              </a:rPr>
              <a:t> </a:t>
            </a:r>
            <a:r>
              <a:rPr lang="ar-IQ" altLang="ar-IQ" sz="2400" b="1" dirty="0" smtClean="0">
                <a:latin typeface="Times New Roman" panose="02020603050405020304" pitchFamily="18" charset="0"/>
                <a:ea typeface="Calibri" panose="020F0502020204030204" pitchFamily="34" charset="0"/>
                <a:cs typeface="Times New Roman" panose="02020603050405020304" pitchFamily="18" charset="0"/>
              </a:rPr>
              <a:t>                   </a:t>
            </a:r>
            <a:r>
              <a:rPr kumimoji="0" lang="ar-IQ" altLang="ar-IQ" sz="2400" b="1" i="0"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اعداد         </a:t>
            </a:r>
            <a:endParaRPr kumimoji="0" lang="en-US" altLang="ar-IQ" sz="1400" b="0" i="0"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م.</a:t>
            </a:r>
            <a:r>
              <a:rPr kumimoji="0" lang="ar-IQ" altLang="ar-IQ" sz="28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ar-IQ" altLang="ar-IQ"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د. نبراس سعدون </a:t>
            </a:r>
            <a:r>
              <a:rPr kumimoji="0" lang="ar-IQ" altLang="ar-IQ"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مطشر</a:t>
            </a:r>
            <a:r>
              <a:rPr kumimoji="0" lang="ar-IQ" altLang="ar-IQ"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ar-IQ" altLang="ar-IQ"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ar-IQ" altLang="ar-IQ"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70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265043" y="0"/>
            <a:ext cx="11926957" cy="6858000"/>
          </a:xfrm>
          <a:solidFill>
            <a:srgbClr val="FFFFCC"/>
          </a:solidFill>
        </p:spPr>
        <p:txBody>
          <a:bodyPr>
            <a:normAutofit/>
          </a:bodyPr>
          <a:lstStyle/>
          <a:p>
            <a:pPr marL="0" lvl="0" indent="0" algn="ctr" defTabSz="914400" eaLnBrk="0" fontAlgn="base" hangingPunct="0">
              <a:spcBef>
                <a:spcPct val="0"/>
              </a:spcBef>
              <a:spcAft>
                <a:spcPct val="0"/>
              </a:spcAft>
              <a:buClrTx/>
              <a:buNone/>
              <a:tabLst>
                <a:tab pos="5273675" algn="l"/>
              </a:tabLst>
            </a:pPr>
            <a:endParaRPr lang="ar-IQ" altLang="ar-IQ" sz="3600" b="1" dirty="0" smtClean="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lvl="0" indent="0" algn="ctr" defTabSz="914400" eaLnBrk="0" fontAlgn="base" hangingPunct="0">
              <a:spcBef>
                <a:spcPct val="0"/>
              </a:spcBef>
              <a:spcAft>
                <a:spcPct val="0"/>
              </a:spcAft>
              <a:buClrTx/>
              <a:buNone/>
              <a:tabLst>
                <a:tab pos="5273675" algn="l"/>
              </a:tabLst>
            </a:pPr>
            <a:r>
              <a:rPr lang="ar-IQ" altLang="ar-IQ" sz="3600" b="1" dirty="0" smtClean="0">
                <a:solidFill>
                  <a:schemeClr val="tx1"/>
                </a:solidFill>
                <a:latin typeface="Calibri" panose="020F0502020204030204" pitchFamily="34" charset="0"/>
                <a:ea typeface="Calibri" panose="020F0502020204030204" pitchFamily="34" charset="0"/>
                <a:cs typeface="Arial" panose="020B0604020202020204" pitchFamily="34" charset="0"/>
              </a:rPr>
              <a:t>مساوئ </a:t>
            </a:r>
            <a:r>
              <a:rPr lang="ar-IQ" altLang="ar-IQ" sz="3600" b="1" dirty="0">
                <a:solidFill>
                  <a:schemeClr val="tx1"/>
                </a:solidFill>
                <a:latin typeface="Calibri" panose="020F0502020204030204" pitchFamily="34" charset="0"/>
                <a:ea typeface="Calibri" panose="020F0502020204030204" pitchFamily="34" charset="0"/>
                <a:cs typeface="Arial" panose="020B0604020202020204" pitchFamily="34" charset="0"/>
              </a:rPr>
              <a:t>طاقة الرياح</a:t>
            </a:r>
            <a:r>
              <a:rPr lang="ar-IQ" altLang="ar-IQ" sz="3600" b="1" baseline="30000"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ar-IQ" altLang="ar-IQ" sz="3600" b="1" dirty="0">
                <a:solidFill>
                  <a:schemeClr val="tx1"/>
                </a:solidFill>
                <a:latin typeface="Calibri" panose="020F0502020204030204" pitchFamily="34" charset="0"/>
                <a:ea typeface="Calibri" panose="020F0502020204030204" pitchFamily="34" charset="0"/>
                <a:cs typeface="Arial" panose="020B0604020202020204" pitchFamily="34" charset="0"/>
              </a:rPr>
              <a:t>:</a:t>
            </a:r>
            <a:endParaRPr lang="ar-IQ" altLang="ar-IQ" sz="24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0" lvl="0" indent="0" algn="justLow" defTabSz="914400" eaLnBrk="0" fontAlgn="base" hangingPunct="0">
              <a:spcBef>
                <a:spcPct val="0"/>
              </a:spcBef>
              <a:spcAft>
                <a:spcPct val="0"/>
              </a:spcAft>
              <a:buClrTx/>
              <a:buNone/>
              <a:tabLst>
                <a:tab pos="5273675" algn="l"/>
              </a:tabLst>
            </a:pP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1-عدم تشغيل </a:t>
            </a:r>
            <a:r>
              <a:rPr lang="ar-IQ" altLang="ar-IQ" sz="2800"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توربينات</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الرياح وإيقافها عندما يتوقف هبوب الرياح أو تحطم وتلف </a:t>
            </a:r>
            <a:r>
              <a:rPr lang="ar-IQ" altLang="ar-IQ" sz="2800"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التوربينات</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والابراج عندما تكون الرياح عاتية وسريعة أو عند تساقط الثلوج ، لذلك فإن </a:t>
            </a:r>
            <a:r>
              <a:rPr lang="ar-IQ" altLang="ar-IQ" sz="2800"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توربينات</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الرياح لا تنتج من قدرتها التصميمية سوى 15 – 30% .2- تراكم الاملاح والحشرات الميتة على </a:t>
            </a:r>
            <a:r>
              <a:rPr lang="ar-IQ" altLang="ar-IQ" sz="2800"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توربينات</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الرياح يقلل من متوسط ​​الطاقة المولدة بنسبة 20-30% وأكثر من ذلك. ينظر شكل (5</a:t>
            </a:r>
            <a:r>
              <a:rPr lang="ar-IQ"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p>
          <a:p>
            <a:pPr marL="0" lvl="0" indent="0" algn="justLow" defTabSz="914400" eaLnBrk="0" fontAlgn="base" hangingPunct="0">
              <a:spcBef>
                <a:spcPct val="0"/>
              </a:spcBef>
              <a:spcAft>
                <a:spcPct val="0"/>
              </a:spcAft>
              <a:buClrTx/>
              <a:buNone/>
              <a:tabLst>
                <a:tab pos="5273675" algn="l"/>
              </a:tabLst>
            </a:pPr>
            <a:r>
              <a:rPr lang="ar-IQ"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3-التهديد </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الذي تتعرض له </a:t>
            </a:r>
            <a:r>
              <a:rPr lang="ar-IQ"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الطيور</a:t>
            </a:r>
            <a:r>
              <a:rPr lang="en-US"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Birds </a:t>
            </a:r>
            <a:r>
              <a:rPr lang="ar-IQ"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والخفافيش </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من قتل واصابات بفعل دوران شفرات </a:t>
            </a:r>
            <a:r>
              <a:rPr lang="ar-IQ" altLang="ar-IQ" sz="2800"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توربينات</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الرياح          </a:t>
            </a:r>
            <a:endParaRPr lang="ar-IQ"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0" lvl="0" indent="0" algn="justLow" defTabSz="914400" eaLnBrk="0" fontAlgn="base" hangingPunct="0">
              <a:spcBef>
                <a:spcPct val="0"/>
              </a:spcBef>
              <a:spcAft>
                <a:spcPct val="0"/>
              </a:spcAft>
              <a:buClrTx/>
              <a:buNone/>
              <a:tabLst>
                <a:tab pos="5273675" algn="l"/>
              </a:tabLst>
            </a:pPr>
            <a:r>
              <a:rPr lang="ar-IQ"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4- عند انشاء مشروع لمزارع الرياح خاصة عند التلال الجبلية يتطلب إزالة الغابات وتجريف التربة وغلق المجاري المائية وكذلك يتطلب الى معدات ثقيلة وجرافات وآلات الحفر وآلات الصب الخرسانة والشاحنات والرافعات الكبيرة لذلك يتطلب بناء الطرق القوية مما يخلق آثاراً بيئية خطيرة</a:t>
            </a:r>
            <a:r>
              <a:rPr lang="ar-IQ"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p>
          <a:p>
            <a:pPr marL="0" lvl="0" indent="0" algn="justLow" defTabSz="914400" eaLnBrk="0" fontAlgn="base" hangingPunct="0">
              <a:spcBef>
                <a:spcPct val="0"/>
              </a:spcBef>
              <a:spcAft>
                <a:spcPct val="0"/>
              </a:spcAft>
              <a:buClrTx/>
              <a:buNone/>
              <a:tabLst>
                <a:tab pos="5273675" algn="l"/>
              </a:tabLst>
            </a:pPr>
            <a:r>
              <a:rPr lang="ar-IQ" altLang="ar-IQ"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5- الضجيج </a:t>
            </a:r>
            <a:r>
              <a:rPr lang="en-US"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noise</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الناجم عن </a:t>
            </a:r>
            <a:r>
              <a:rPr lang="ar-IQ" altLang="ar-IQ" sz="2800"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توربينات</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الرياح الذي يمكن سماعة على بعد (3) آلاف ياردة  خاصة في </a:t>
            </a:r>
            <a:r>
              <a:rPr lang="ar-IQ" altLang="ar-IQ" sz="2800"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التوربينات</a:t>
            </a:r>
            <a:r>
              <a:rPr lang="ar-IQ" altLang="ar-IQ"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ذات الشفرات أو الزعانف حجم 100 قدم التي تدور بسرعة  150-200 ميل/الساعة تعمل على تقطيع وضغط الهواء يسبب صوت عميق الرنين ، ويسبب هذا الضجيج قلقاً وغثياناً للسكان و فقدان الأراضي الريفية المفتوحة ، والركود في قيم الاراضي</a:t>
            </a:r>
            <a:endParaRPr lang="ar-IQ" sz="2800" dirty="0"/>
          </a:p>
        </p:txBody>
      </p:sp>
    </p:spTree>
    <p:extLst>
      <p:ext uri="{BB962C8B-B14F-4D97-AF65-F5344CB8AC3E}">
        <p14:creationId xmlns:p14="http://schemas.microsoft.com/office/powerpoint/2010/main" val="150938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14400" y="349755"/>
            <a:ext cx="110109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215832" bIns="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شكل (5) الصيانة الدورية </a:t>
            </a:r>
            <a:r>
              <a:rPr kumimoji="0" lang="ar-IQ" altLang="ar-IQ" sz="2800" b="1" i="0" u="none" strike="noStrike" cap="none" normalizeH="0" baseline="0" dirty="0" err="1"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لتوربينات</a:t>
            </a:r>
            <a:r>
              <a:rPr kumimoji="0" lang="ar-IQ" altLang="ar-IQ" sz="28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الرياح</a:t>
            </a:r>
            <a:endParaRPr kumimoji="0" lang="ar-IQ" altLang="ar-IQ"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5" name="صورة 4" descr="C:\Users\Dr. RASHID\Desktop\صورة الرياح.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0" y="1155700"/>
            <a:ext cx="10388600" cy="56642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3"/>
          <p:cNvSpPr>
            <a:spLocks noChangeArrowheads="1"/>
          </p:cNvSpPr>
          <p:nvPr/>
        </p:nvSpPr>
        <p:spPr bwMode="auto">
          <a:xfrm>
            <a:off x="0" y="4598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IQ" sz="1200" b="0" i="0" u="none" strike="noStrike" cap="none" normalizeH="0" baseline="0" smtClean="0">
                <a:ln>
                  <a:noFill/>
                </a:ln>
                <a:solidFill>
                  <a:schemeClr val="tx1"/>
                </a:solidFill>
                <a:effectLst/>
              </a:rPr>
              <a:t> </a:t>
            </a:r>
            <a:endParaRPr kumimoji="0" lang="en-US" altLang="ar-IQ"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IQ" altLang="ar-IQ" sz="1400" b="1" i="0" u="none"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endParaRPr kumimoji="0" lang="en-US" altLang="ar-IQ"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79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20700" y="0"/>
            <a:ext cx="11671300" cy="6858000"/>
          </a:xfrm>
          <a:solidFill>
            <a:srgbClr val="CCFFFF"/>
          </a:solidFill>
        </p:spPr>
        <p:txBody>
          <a:bodyPr>
            <a:normAutofit/>
          </a:bodyPr>
          <a:lstStyle/>
          <a:p>
            <a:endParaRPr lang="ar-IQ" b="1" u="sng" dirty="0" smtClean="0"/>
          </a:p>
          <a:p>
            <a:r>
              <a:rPr lang="ar-IQ" sz="2000" b="1" u="sng" dirty="0" smtClean="0"/>
              <a:t>المصادر</a:t>
            </a:r>
            <a:r>
              <a:rPr lang="ar-IQ" sz="2000" b="1" dirty="0" smtClean="0"/>
              <a:t> </a:t>
            </a:r>
            <a:r>
              <a:rPr lang="ar-IQ" sz="2000" b="1" dirty="0"/>
              <a:t>:</a:t>
            </a:r>
            <a:endParaRPr lang="en-US" sz="2000" dirty="0"/>
          </a:p>
          <a:p>
            <a:r>
              <a:rPr lang="ar-IQ" sz="2000" dirty="0"/>
              <a:t>1-  كاظم عبدالوهاب حسن الاسدي ، راشد عبد راشد الشريفي ،جغرافية الطاقة، جامعة البصرة - كلية التربية للعلوم الإنسانية ، 2018.</a:t>
            </a:r>
            <a:endParaRPr lang="en-US" sz="2000" dirty="0"/>
          </a:p>
          <a:p>
            <a:r>
              <a:rPr lang="ar-IQ" sz="2000" dirty="0"/>
              <a:t>2- د. محمد ازهر السماك واخرون , جغرافية النفط والطاقة، وزارة التعليم العالي والبحث العلمي ،جامعة الموصل، 1981.</a:t>
            </a:r>
            <a:endParaRPr lang="en-US" sz="2000" dirty="0"/>
          </a:p>
          <a:p>
            <a:r>
              <a:rPr lang="ar-IQ" sz="2000" dirty="0"/>
              <a:t>3- وحيد مصطفى احمد  ، مصادر وانظمة الطاقة الجديدة والمتجددة -انظمة طاقة الرياح والطاقة الشمسية ،الجزء الاول ، القاهرة ، 2009 .</a:t>
            </a:r>
            <a:endParaRPr lang="en-US" sz="2000" dirty="0"/>
          </a:p>
          <a:p>
            <a:r>
              <a:rPr lang="ar-IQ" sz="2000" dirty="0"/>
              <a:t>4- مروان عبد القادر ، الطاقة المتجددة ,مطبعة الجنادرية ، الأردن , 2016 .</a:t>
            </a:r>
            <a:endParaRPr lang="en-US" sz="2000" dirty="0"/>
          </a:p>
          <a:p>
            <a:r>
              <a:rPr lang="ar-IQ" sz="2000" dirty="0"/>
              <a:t>5- </a:t>
            </a:r>
            <a:r>
              <a:rPr lang="ar-SA" sz="2000" dirty="0"/>
              <a:t>- وحيد مصطفى أحمد ، توليد الطاقة الكهربائية ، الطبعة الأولى ، القاهرة ، 2007 </a:t>
            </a:r>
            <a:r>
              <a:rPr lang="ar-IQ" sz="2000" dirty="0"/>
              <a:t>.</a:t>
            </a:r>
            <a:endParaRPr lang="en-US" sz="2000" dirty="0"/>
          </a:p>
          <a:p>
            <a:r>
              <a:rPr lang="ar-IQ" sz="2000" dirty="0"/>
              <a:t>6-  </a:t>
            </a:r>
            <a:r>
              <a:rPr lang="ar-SA" sz="2000" dirty="0"/>
              <a:t>جان ماري </a:t>
            </a:r>
            <a:r>
              <a:rPr lang="ar-SA" sz="2000" dirty="0" err="1"/>
              <a:t>شوفالييه</a:t>
            </a:r>
            <a:r>
              <a:rPr lang="ar-SA" sz="2000" dirty="0"/>
              <a:t> ، معارك الطاقة الكبرى ، ترجمة لميس عزب ،كتاب العربية ،الطبعة الأولى ، الرياض ،2011 </a:t>
            </a:r>
            <a:r>
              <a:rPr lang="ar-IQ" sz="2000" dirty="0"/>
              <a:t>.</a:t>
            </a:r>
            <a:endParaRPr lang="en-US" sz="2000" dirty="0"/>
          </a:p>
          <a:p>
            <a:r>
              <a:rPr lang="ar-IQ" sz="2000" dirty="0"/>
              <a:t>7- علي احمد هارون ، جغرافية المعادن ومصادر الطاقة ، دار الفكر العربي ، 2007.</a:t>
            </a:r>
            <a:endParaRPr lang="en-US" sz="2000" dirty="0"/>
          </a:p>
          <a:p>
            <a:r>
              <a:rPr lang="ar-IQ" sz="2000" dirty="0"/>
              <a:t>8- شبكة الانترنيت الدولية . </a:t>
            </a:r>
            <a:endParaRPr lang="en-US" sz="2000" dirty="0"/>
          </a:p>
          <a:p>
            <a:endParaRPr lang="ar-IQ" sz="2000" dirty="0"/>
          </a:p>
        </p:txBody>
      </p:sp>
    </p:spTree>
    <p:extLst>
      <p:ext uri="{BB962C8B-B14F-4D97-AF65-F5344CB8AC3E}">
        <p14:creationId xmlns:p14="http://schemas.microsoft.com/office/powerpoint/2010/main" val="408880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38" y="316750"/>
            <a:ext cx="11505562" cy="595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1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0"/>
            <a:ext cx="11277600" cy="6858000"/>
          </a:xfrm>
        </p:spPr>
        <p:txBody>
          <a:bodyPr/>
          <a:lstStyle/>
          <a:p>
            <a:pPr algn="ctr"/>
            <a:r>
              <a:rPr lang="ar-IQ" sz="2000" b="1" dirty="0"/>
              <a:t>أنواع الطاقات المتجددة : </a:t>
            </a:r>
            <a:endParaRPr lang="en-US" sz="2000" dirty="0"/>
          </a:p>
          <a:p>
            <a:r>
              <a:rPr lang="ar-IQ" b="1" dirty="0"/>
              <a:t>أولاً : الطاقة الكهرومائية </a:t>
            </a:r>
            <a:endParaRPr lang="en-US" dirty="0"/>
          </a:p>
          <a:p>
            <a:r>
              <a:rPr lang="ar-IQ" dirty="0"/>
              <a:t>     تعد الطاقة الكهرومائية </a:t>
            </a:r>
            <a:r>
              <a:rPr lang="en-US" b="1" dirty="0"/>
              <a:t>Hydroelectricity</a:t>
            </a:r>
            <a:r>
              <a:rPr lang="ar-IQ" dirty="0"/>
              <a:t> أهم الطاقات المتجددة التي يستفاد منها في توليدها للطاقة الكهربائية إذ أسهمت بإنتاج (892.9) مليون طن وتمثل نسبة 8.6% من اجمالي انتاج الطاقة عام 2015 ، ويرتبط حجم انتاج الطاقة الكهرومائية تبعاً للوضع الهيدرولوجي للمحطة ، أي مع مستوى تنظيم المياه في البحيرات والخزانات ، اذ تستعمل هذه المحطات الفرق في </a:t>
            </a:r>
            <a:r>
              <a:rPr lang="ar-IQ" dirty="0" err="1"/>
              <a:t>أرتفاع</a:t>
            </a:r>
            <a:r>
              <a:rPr lang="ar-IQ" dirty="0"/>
              <a:t> عمود المياه في السد وبين سرعة تدفق المياه </a:t>
            </a:r>
            <a:r>
              <a:rPr lang="ar-IQ" dirty="0" err="1"/>
              <a:t>بإتجاه</a:t>
            </a:r>
            <a:r>
              <a:rPr lang="ar-IQ" dirty="0"/>
              <a:t> توربين المحطة كما في الشكل (1) . </a:t>
            </a:r>
            <a:r>
              <a:rPr lang="ar-IQ" b="1" dirty="0"/>
              <a:t>علما </a:t>
            </a:r>
            <a:r>
              <a:rPr lang="ar-IQ" dirty="0"/>
              <a:t>ان اعلى نسبة انتاج الطاقة الكهرومائية في العالم </a:t>
            </a:r>
            <a:r>
              <a:rPr lang="ar-IQ" b="1" dirty="0"/>
              <a:t>عام 2015</a:t>
            </a:r>
            <a:r>
              <a:rPr lang="ar-IQ" dirty="0"/>
              <a:t> </a:t>
            </a:r>
            <a:r>
              <a:rPr lang="ar-IQ" b="1" dirty="0"/>
              <a:t>تتركز في ثلاثة دول </a:t>
            </a:r>
            <a:r>
              <a:rPr lang="ar-IQ" dirty="0"/>
              <a:t>وهي (</a:t>
            </a:r>
            <a:r>
              <a:rPr lang="ar-IQ" b="1" dirty="0"/>
              <a:t>الصين بنسبة 28،5%</a:t>
            </a:r>
            <a:r>
              <a:rPr lang="ar-IQ" dirty="0"/>
              <a:t> </a:t>
            </a:r>
            <a:r>
              <a:rPr lang="ar-IQ" b="1" dirty="0"/>
              <a:t>وكندا بنسبة 9,7% والبرازيل بنسبة 9,1%)</a:t>
            </a:r>
            <a:r>
              <a:rPr lang="ar-IQ" dirty="0"/>
              <a:t> وعلى التوالي .</a:t>
            </a:r>
            <a:endParaRPr lang="en-US" dirty="0"/>
          </a:p>
          <a:p>
            <a:pPr marL="0" indent="0">
              <a:buNone/>
            </a:pPr>
            <a:r>
              <a:rPr lang="ar-IQ" dirty="0"/>
              <a:t> </a:t>
            </a:r>
            <a:r>
              <a:rPr lang="ar-IQ" dirty="0" smtClean="0"/>
              <a:t>                                          </a:t>
            </a:r>
            <a:r>
              <a:rPr lang="ar-IQ" b="1" dirty="0" smtClean="0"/>
              <a:t>شكل </a:t>
            </a:r>
            <a:r>
              <a:rPr lang="ar-IQ" b="1" dirty="0"/>
              <a:t>(1) مخطط عمل محطة الطاقة الكهرومائية </a:t>
            </a:r>
            <a:endParaRPr lang="ar-IQ" dirty="0"/>
          </a:p>
        </p:txBody>
      </p:sp>
      <p:pic>
        <p:nvPicPr>
          <p:cNvPr id="4" name="صورة 3" descr="C:\Users\Dr. RASHID\Desktop\شكل الكهرومائية.png"/>
          <p:cNvPicPr/>
          <p:nvPr/>
        </p:nvPicPr>
        <p:blipFill>
          <a:blip r:embed="rId2" cstate="print"/>
          <a:srcRect/>
          <a:stretch>
            <a:fillRect/>
          </a:stretch>
        </p:blipFill>
        <p:spPr bwMode="auto">
          <a:xfrm>
            <a:off x="2286000" y="2933700"/>
            <a:ext cx="8267700" cy="39243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007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68300" y="0"/>
            <a:ext cx="11823700" cy="6858000"/>
          </a:xfrm>
          <a:solidFill>
            <a:srgbClr val="FFFF00"/>
          </a:solidFill>
        </p:spPr>
        <p:txBody>
          <a:bodyPr>
            <a:normAutofit/>
          </a:bodyPr>
          <a:lstStyle/>
          <a:p>
            <a:endParaRPr lang="ar-IQ" sz="2800" b="1" dirty="0" smtClean="0"/>
          </a:p>
          <a:p>
            <a:pPr marL="0" indent="0">
              <a:buNone/>
            </a:pPr>
            <a:r>
              <a:rPr lang="ar-IQ" sz="2800" b="1" dirty="0"/>
              <a:t> </a:t>
            </a:r>
            <a:r>
              <a:rPr lang="ar-IQ" sz="2800" b="1" dirty="0" smtClean="0"/>
              <a:t>    تتميز </a:t>
            </a:r>
            <a:r>
              <a:rPr lang="ar-IQ" sz="2800" b="1" dirty="0"/>
              <a:t>الطاقة الكهرومائية بعدة مميزات منها :</a:t>
            </a:r>
            <a:endParaRPr lang="en-US" sz="2800" dirty="0"/>
          </a:p>
          <a:p>
            <a:r>
              <a:rPr lang="ar-IQ" sz="2800" dirty="0"/>
              <a:t>أ-تجدد الماء ويتم التزود به ذاتيا ، ويصل إلى موقع المحطة بنفسه حيث لا عمليات ضخ أو نقل كما في حالة استعمال أنواع الوقود المختلفة في المحطات البخارية والغازية </a:t>
            </a:r>
            <a:r>
              <a:rPr lang="ar-IQ" sz="2800" dirty="0" err="1"/>
              <a:t>والديزلات</a:t>
            </a:r>
            <a:r>
              <a:rPr lang="ar-IQ" sz="2800" dirty="0"/>
              <a:t> .</a:t>
            </a:r>
            <a:endParaRPr lang="en-US" sz="2800" dirty="0"/>
          </a:p>
          <a:p>
            <a:r>
              <a:rPr lang="ar-IQ" sz="2800" dirty="0"/>
              <a:t>ب-وحدات الطاقة الكهرومائية لها كفاءة عالية تصل إلى 85% مقارنةً مع المحطات الحرارية التي تعمل بكفاءة لا تزيد عن 30%</a:t>
            </a:r>
            <a:r>
              <a:rPr lang="ar-IQ" sz="2800" baseline="30000" dirty="0"/>
              <a:t> </a:t>
            </a:r>
            <a:r>
              <a:rPr lang="ar-IQ" sz="2800" dirty="0"/>
              <a:t>.</a:t>
            </a:r>
            <a:endParaRPr lang="en-US" sz="2800" dirty="0"/>
          </a:p>
          <a:p>
            <a:r>
              <a:rPr lang="ar-IQ" sz="2800" dirty="0"/>
              <a:t>ج-تتميز بطول عمرها الفني إذ يتعدى (50) سنة كما انها غير ملوثة للبيئة.</a:t>
            </a:r>
            <a:endParaRPr lang="en-US" sz="2800" dirty="0"/>
          </a:p>
          <a:p>
            <a:r>
              <a:rPr lang="ar-IQ" sz="2800" dirty="0"/>
              <a:t>د-تكلفة إنتاج(</a:t>
            </a:r>
            <a:r>
              <a:rPr lang="en-US" sz="2800" dirty="0" err="1"/>
              <a:t>k.w</a:t>
            </a:r>
            <a:r>
              <a:rPr lang="ar-IQ" sz="2800" dirty="0"/>
              <a:t>) من الطاقة الكهرومائية قليلة جدا وكذلك الكلفة التشغيلية(رواتب، صيانة، وقود) .</a:t>
            </a:r>
            <a:endParaRPr lang="en-US" sz="2800" dirty="0"/>
          </a:p>
          <a:p>
            <a:r>
              <a:rPr lang="ar-IQ" sz="2800" dirty="0"/>
              <a:t>ه-لا تتطلب إلى أعداد أيدي عاملة كبيرة مقارنةً مع المحطات الأخرى .</a:t>
            </a:r>
            <a:endParaRPr lang="en-US" sz="2800" dirty="0"/>
          </a:p>
          <a:p>
            <a:r>
              <a:rPr lang="ar-IQ" sz="2800" dirty="0"/>
              <a:t>و-إلى جانب توليد الطاقة الكهربائية فإن لمشاريع السدود أغراض متعددة مثل الإرواء الزراعي ، مصائد للأسماك ، التحكم بالفيضانات، تنمية السياحة .</a:t>
            </a:r>
            <a:endParaRPr lang="en-US" sz="2800" dirty="0"/>
          </a:p>
          <a:p>
            <a:endParaRPr lang="ar-IQ" sz="2800" dirty="0"/>
          </a:p>
        </p:txBody>
      </p:sp>
    </p:spTree>
    <p:extLst>
      <p:ext uri="{BB962C8B-B14F-4D97-AF65-F5344CB8AC3E}">
        <p14:creationId xmlns:p14="http://schemas.microsoft.com/office/powerpoint/2010/main" val="61225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20700" y="0"/>
            <a:ext cx="11671300" cy="6858000"/>
          </a:xfrm>
          <a:solidFill>
            <a:srgbClr val="CCFFFF"/>
          </a:solidFill>
        </p:spPr>
        <p:txBody>
          <a:bodyPr>
            <a:normAutofit/>
          </a:bodyPr>
          <a:lstStyle/>
          <a:p>
            <a:endParaRPr lang="ar-IQ" b="1" dirty="0" smtClean="0"/>
          </a:p>
          <a:p>
            <a:r>
              <a:rPr lang="ar-IQ" sz="2600" b="1" dirty="0" smtClean="0"/>
              <a:t>وبالرغم </a:t>
            </a:r>
            <a:r>
              <a:rPr lang="ar-IQ" sz="2600" b="1" dirty="0"/>
              <a:t>من هذه المميزات إلا أن للطاقة الكهرومائية بعض المساوئ منها :</a:t>
            </a:r>
            <a:endParaRPr lang="en-US" sz="2600" dirty="0"/>
          </a:p>
          <a:p>
            <a:r>
              <a:rPr lang="ar-IQ" sz="2600" dirty="0"/>
              <a:t>أ-ارتفاع الكلفة الاستثمارية للأعمال الإنشائية عند إنشاء مشاريع السدود لما تتطلب من إعداد التصاميم وإجراء فحوصات ومسح جيولوجي وإنشاء هيكل السد والأنفاق المائية وغيرها . </a:t>
            </a:r>
            <a:endParaRPr lang="en-US" sz="2600" dirty="0"/>
          </a:p>
          <a:p>
            <a:r>
              <a:rPr lang="ar-IQ" sz="2600" dirty="0"/>
              <a:t>ب- تتطلب فترة طويلة للإنشاء نتيجة تعدد الأعمال الإنشائية عند إنشاء المحطات الكهرومائية. </a:t>
            </a:r>
            <a:endParaRPr lang="en-US" sz="2600" dirty="0"/>
          </a:p>
          <a:p>
            <a:r>
              <a:rPr lang="ar-IQ" sz="2600" dirty="0"/>
              <a:t>ج-يعتمد تزايد أو تناقص توليد الطاقة الكهرومائية على مدى ارتفاع المياه في السد وحجم خزن المياه في حوضه الذي يتأثر بكميات الإيراد المائي من سنة لأخرى ومدى إتاحة المياه وخاصة خلال سنوات الجفاف.</a:t>
            </a:r>
            <a:endParaRPr lang="en-US" sz="2600" dirty="0"/>
          </a:p>
          <a:p>
            <a:r>
              <a:rPr lang="ar-IQ" sz="2600" dirty="0"/>
              <a:t>د- يؤثر حجم حوض خزان المياه خلف السد في مساحات واسعة من الأرض تغمر بالمياه مما يخلق مشاكل كهجرة السكان والتأثير في النظام البيئي ومدمرة في النظم الايكولوجية المائية وخلق مسطحات وبحيرات من المياه الراكدة.   </a:t>
            </a:r>
            <a:endParaRPr lang="en-US" sz="2600" dirty="0"/>
          </a:p>
          <a:p>
            <a:r>
              <a:rPr lang="ar-IQ" sz="2600" dirty="0"/>
              <a:t>ه-غالباً ما تقام المحطات الكهرومائية في بيئات تضاريسية وعرة بعيدة عن المراكز السكانية مما يتطلب إنشاء خطوط نقل الطاقة فائق القدرة لمسافات طويلة .</a:t>
            </a:r>
            <a:endParaRPr lang="en-US" sz="2600" dirty="0"/>
          </a:p>
          <a:p>
            <a:endParaRPr lang="ar-IQ" sz="2600" dirty="0"/>
          </a:p>
        </p:txBody>
      </p:sp>
    </p:spTree>
    <p:extLst>
      <p:ext uri="{BB962C8B-B14F-4D97-AF65-F5344CB8AC3E}">
        <p14:creationId xmlns:p14="http://schemas.microsoft.com/office/powerpoint/2010/main" val="104523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8000" y="0"/>
            <a:ext cx="11684000" cy="6858000"/>
          </a:xfrm>
          <a:solidFill>
            <a:srgbClr val="FFFFCC"/>
          </a:solidFill>
        </p:spPr>
        <p:txBody>
          <a:bodyPr>
            <a:normAutofit fontScale="92500" lnSpcReduction="20000"/>
          </a:bodyPr>
          <a:lstStyle/>
          <a:p>
            <a:endParaRPr lang="ar-IQ" b="1" dirty="0" smtClean="0"/>
          </a:p>
          <a:p>
            <a:pPr>
              <a:lnSpc>
                <a:spcPct val="150000"/>
              </a:lnSpc>
            </a:pPr>
            <a:r>
              <a:rPr lang="ar-IQ" sz="2000" b="1" dirty="0" smtClean="0"/>
              <a:t>ثانياً </a:t>
            </a:r>
            <a:r>
              <a:rPr lang="ar-IQ" sz="2000" b="1" dirty="0"/>
              <a:t>: طاقة الرياح </a:t>
            </a:r>
            <a:endParaRPr lang="en-US" sz="2000" dirty="0"/>
          </a:p>
          <a:p>
            <a:pPr>
              <a:lnSpc>
                <a:spcPct val="150000"/>
              </a:lnSpc>
            </a:pPr>
            <a:r>
              <a:rPr lang="ar-IQ" sz="2000" dirty="0" smtClean="0"/>
              <a:t>مصطلح </a:t>
            </a:r>
            <a:r>
              <a:rPr lang="ar-IQ" sz="2000" dirty="0"/>
              <a:t>طاقة الرياح </a:t>
            </a:r>
            <a:r>
              <a:rPr lang="en-US" sz="2000" b="1" dirty="0"/>
              <a:t>Wind Energy </a:t>
            </a:r>
            <a:r>
              <a:rPr lang="ar-IQ" sz="2000" b="1" dirty="0" smtClean="0"/>
              <a:t> </a:t>
            </a:r>
            <a:r>
              <a:rPr lang="ar-IQ" sz="2000" dirty="0" smtClean="0"/>
              <a:t>تصف </a:t>
            </a:r>
            <a:r>
              <a:rPr lang="ar-IQ" sz="2000" dirty="0"/>
              <a:t>العملية التي يتم من خلالها استعمال الرياح لتوليد الطاقة الميكانيكية أو الكهرباء </a:t>
            </a:r>
            <a:r>
              <a:rPr lang="ar-IQ" sz="2000" dirty="0" smtClean="0"/>
              <a:t>اذ </a:t>
            </a:r>
            <a:r>
              <a:rPr lang="ar-IQ" sz="2000" dirty="0"/>
              <a:t>تعمل </a:t>
            </a:r>
            <a:r>
              <a:rPr lang="ar-IQ" sz="2000" dirty="0" err="1"/>
              <a:t>توربينات</a:t>
            </a:r>
            <a:r>
              <a:rPr lang="ar-IQ" sz="2000" dirty="0"/>
              <a:t> الرياح بتحويل الطاقة الحركية في مهب الريح إلى الطاقة الميكانيكية، وهذه الطاقة الميكانيكية يمكن استعمالها لمهام محددة (مثل طحن الحبوب أو ضخ المياه) أو مولد يمكن تحويل هذه الطاقة الميكانيكية إلى كهرباء . ويُعد العالم الأسكتلندي جيمس بليث أول مكتشف توربين للرياح عام 1887 لتوفير </a:t>
            </a:r>
            <a:r>
              <a:rPr lang="ar-IQ" sz="2000" dirty="0" err="1"/>
              <a:t>الإضاءه</a:t>
            </a:r>
            <a:r>
              <a:rPr lang="ar-IQ" sz="2000" dirty="0"/>
              <a:t> لمنزله ، كما يُعد المخترع الفرنسي </a:t>
            </a:r>
            <a:r>
              <a:rPr lang="ar-IQ" sz="2000" dirty="0" err="1"/>
              <a:t>داريوس</a:t>
            </a:r>
            <a:r>
              <a:rPr lang="ar-IQ" sz="2000" dirty="0"/>
              <a:t> </a:t>
            </a:r>
            <a:r>
              <a:rPr lang="en-US" sz="2000" b="1" dirty="0" err="1"/>
              <a:t>Darrieus</a:t>
            </a:r>
            <a:r>
              <a:rPr lang="ar-IQ" sz="2000" b="1" dirty="0"/>
              <a:t> </a:t>
            </a:r>
            <a:r>
              <a:rPr lang="ar-IQ" sz="2000" dirty="0"/>
              <a:t>هو مكتشف </a:t>
            </a:r>
            <a:r>
              <a:rPr lang="ar-IQ" sz="2000" dirty="0" err="1"/>
              <a:t>التوربينات</a:t>
            </a:r>
            <a:r>
              <a:rPr lang="ar-IQ" sz="2000" dirty="0"/>
              <a:t> الهوائية في عام 1920</a:t>
            </a:r>
            <a:r>
              <a:rPr lang="ar-IQ" sz="2000" baseline="30000" dirty="0"/>
              <a:t> </a:t>
            </a:r>
            <a:r>
              <a:rPr lang="ar-IQ" sz="2000" dirty="0"/>
              <a:t>، وتقسم </a:t>
            </a:r>
            <a:r>
              <a:rPr lang="ar-IQ" sz="2000" dirty="0" err="1"/>
              <a:t>توربينات</a:t>
            </a:r>
            <a:r>
              <a:rPr lang="ar-IQ" sz="2000" dirty="0"/>
              <a:t> الرياح الى نوعين الأول مجموعة متنوعة من المحاور الأفقية، مثل طواحين الهواء التقليدية المستعملة في ضخ المياه، ومجموعة المحور الرأسي مثل نموذج </a:t>
            </a:r>
            <a:r>
              <a:rPr lang="ar-IQ" sz="2000" dirty="0" err="1"/>
              <a:t>داريوس</a:t>
            </a:r>
            <a:r>
              <a:rPr lang="ar-IQ" sz="2000" dirty="0"/>
              <a:t> ، ومعظم </a:t>
            </a:r>
            <a:r>
              <a:rPr lang="ar-IQ" sz="2000" dirty="0" err="1"/>
              <a:t>توربينات</a:t>
            </a:r>
            <a:r>
              <a:rPr lang="ar-IQ" sz="2000" dirty="0"/>
              <a:t> الرياح الحديثة الكبيرة هي </a:t>
            </a:r>
            <a:r>
              <a:rPr lang="ar-IQ" sz="2000" dirty="0" err="1"/>
              <a:t>توربينات</a:t>
            </a:r>
            <a:r>
              <a:rPr lang="ar-IQ" sz="2000" dirty="0"/>
              <a:t> المحور الأفقي، شكل (2) و(3) ويتراوح انتاج الطاقة لهذه </a:t>
            </a:r>
            <a:r>
              <a:rPr lang="ar-IQ" sz="2000" dirty="0" err="1"/>
              <a:t>التوربينات</a:t>
            </a:r>
            <a:r>
              <a:rPr lang="ar-IQ" sz="2000" dirty="0"/>
              <a:t> بين (50-750) كيلوواط</a:t>
            </a:r>
            <a:r>
              <a:rPr lang="ar-IQ" sz="2000" baseline="30000" dirty="0"/>
              <a:t> </a:t>
            </a:r>
            <a:r>
              <a:rPr lang="ar-IQ" sz="2000" dirty="0"/>
              <a:t>. وعادة ما يتم تركيب </a:t>
            </a:r>
            <a:r>
              <a:rPr lang="ar-IQ" sz="2000" dirty="0" err="1"/>
              <a:t>توربينات</a:t>
            </a:r>
            <a:r>
              <a:rPr lang="ar-IQ" sz="2000" dirty="0"/>
              <a:t> الرياح على أبراج ترتفع لمسافة (</a:t>
            </a:r>
            <a:r>
              <a:rPr lang="ar-IQ" sz="2000" dirty="0" smtClean="0"/>
              <a:t>50 - 165) </a:t>
            </a:r>
            <a:r>
              <a:rPr lang="ar-IQ" sz="2000" dirty="0"/>
              <a:t>متر فأكثر عن سطح الارض </a:t>
            </a:r>
            <a:r>
              <a:rPr lang="ar-IQ" sz="2000" dirty="0" err="1"/>
              <a:t>للأستفادة</a:t>
            </a:r>
            <a:r>
              <a:rPr lang="ar-IQ" sz="2000" dirty="0"/>
              <a:t> من سرعة الرياح وتكون أقل </a:t>
            </a:r>
            <a:r>
              <a:rPr lang="ar-IQ" sz="2000" dirty="0" err="1"/>
              <a:t>أضطراباً</a:t>
            </a:r>
            <a:r>
              <a:rPr lang="ar-IQ" sz="2000" dirty="0"/>
              <a:t>، ويفضل استعمال </a:t>
            </a:r>
            <a:r>
              <a:rPr lang="ar-IQ" sz="2000" dirty="0" err="1"/>
              <a:t>توربينات</a:t>
            </a:r>
            <a:r>
              <a:rPr lang="ar-IQ" sz="2000" dirty="0"/>
              <a:t> الرياح في المناطق حيث تصل سرعة الرياح إلى 16-20 ميلا في الساعة ، ينظر شكل (4) . </a:t>
            </a:r>
            <a:endParaRPr lang="ar-IQ" sz="2000" dirty="0" smtClean="0"/>
          </a:p>
          <a:p>
            <a:pPr>
              <a:lnSpc>
                <a:spcPct val="150000"/>
              </a:lnSpc>
            </a:pPr>
            <a:r>
              <a:rPr lang="ar-IQ" sz="2000" b="1" dirty="0" smtClean="0"/>
              <a:t>كما </a:t>
            </a:r>
            <a:r>
              <a:rPr lang="ar-IQ" sz="2000" b="1" dirty="0"/>
              <a:t>استثمرت طاقة الرياح</a:t>
            </a:r>
            <a:r>
              <a:rPr lang="ar-IQ" sz="2000" dirty="0"/>
              <a:t> في توليد الطاقة الكهربائية لأول مرة في الدول الاوروبية و تحديداً الدانمارك في عام 1978 و </a:t>
            </a:r>
            <a:r>
              <a:rPr lang="ar-IQ" sz="2000" dirty="0" err="1" smtClean="0"/>
              <a:t>يتبينمن</a:t>
            </a:r>
            <a:r>
              <a:rPr lang="ar-IQ" sz="2000" dirty="0" smtClean="0"/>
              <a:t> </a:t>
            </a:r>
            <a:r>
              <a:rPr lang="ar-IQ" sz="2000" dirty="0"/>
              <a:t>الجدول (1) تركز اكثر من نصف الانتاج العالمي من طاقة الرياح بنسبة 55.4% في ثلاثة دول هي ( </a:t>
            </a:r>
            <a:r>
              <a:rPr lang="ar-IQ" sz="2000" b="1" dirty="0"/>
              <a:t>الولايات المتحدة بالمرتبة الأولى</a:t>
            </a:r>
            <a:r>
              <a:rPr lang="ar-IQ" sz="2000" dirty="0"/>
              <a:t> </a:t>
            </a:r>
            <a:r>
              <a:rPr lang="ar-IQ" sz="2000" b="1" dirty="0"/>
              <a:t>بنسبة 22.9%</a:t>
            </a:r>
            <a:r>
              <a:rPr lang="ar-IQ" sz="2000" dirty="0"/>
              <a:t>  </a:t>
            </a:r>
            <a:r>
              <a:rPr lang="ar-IQ" sz="2000" b="1" dirty="0"/>
              <a:t>وبالمرتبة الثانية الصين 22% وبالمرتبة الثالثة وألمانيا 10.5 %</a:t>
            </a:r>
            <a:r>
              <a:rPr lang="ar-IQ" sz="2000" dirty="0"/>
              <a:t> .</a:t>
            </a:r>
            <a:endParaRPr lang="en-US" sz="2000" dirty="0"/>
          </a:p>
        </p:txBody>
      </p:sp>
    </p:spTree>
    <p:extLst>
      <p:ext uri="{BB962C8B-B14F-4D97-AF65-F5344CB8AC3E}">
        <p14:creationId xmlns:p14="http://schemas.microsoft.com/office/powerpoint/2010/main" val="362777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Wind turbines at the Forward Wind Energy Center in Fond du Lac and Dodge Counties, Wisconsin"/>
          <p:cNvPicPr>
            <a:picLocks noGrp="1"/>
          </p:cNvPicPr>
          <p:nvPr>
            <p:ph idx="1"/>
          </p:nvPr>
        </p:nvPicPr>
        <p:blipFill>
          <a:blip r:embed="rId2" cstate="print"/>
          <a:srcRect/>
          <a:stretch>
            <a:fillRect/>
          </a:stretch>
        </p:blipFill>
        <p:spPr bwMode="auto">
          <a:xfrm>
            <a:off x="6599238" y="736600"/>
            <a:ext cx="3929062" cy="408304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descr="An eggbeater-style wind turbine named after its French inventor Darrieus."/>
          <p:cNvPicPr/>
          <p:nvPr/>
        </p:nvPicPr>
        <p:blipFill>
          <a:blip r:embed="rId3" cstate="print"/>
          <a:srcRect/>
          <a:stretch>
            <a:fillRect/>
          </a:stretch>
        </p:blipFill>
        <p:spPr bwMode="auto">
          <a:xfrm>
            <a:off x="1727201" y="736600"/>
            <a:ext cx="4737100" cy="408304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6" name="مستطيل 5"/>
          <p:cNvSpPr/>
          <p:nvPr/>
        </p:nvSpPr>
        <p:spPr>
          <a:xfrm>
            <a:off x="1422401" y="5054600"/>
            <a:ext cx="9105900" cy="461665"/>
          </a:xfrm>
          <a:prstGeom prst="rect">
            <a:avLst/>
          </a:prstGeom>
        </p:spPr>
        <p:txBody>
          <a:bodyPr wrap="square">
            <a:spAutoFit/>
          </a:bodyPr>
          <a:lstStyle/>
          <a:p>
            <a:r>
              <a:rPr lang="ar-IQ" sz="2400" b="1" dirty="0">
                <a:ea typeface="Calibri" panose="020F0502020204030204" pitchFamily="34" charset="0"/>
                <a:cs typeface="Simplified Arabic" panose="02020603050405020304" pitchFamily="18" charset="-78"/>
              </a:rPr>
              <a:t>شكل (2) توربين رياح محور أفقي </a:t>
            </a:r>
            <a:r>
              <a:rPr lang="ar-IQ" sz="2400" b="1" dirty="0" smtClean="0">
                <a:ea typeface="Calibri" panose="020F0502020204030204" pitchFamily="34" charset="0"/>
                <a:cs typeface="Simplified Arabic" panose="02020603050405020304" pitchFamily="18" charset="-78"/>
              </a:rPr>
              <a:t>              </a:t>
            </a:r>
            <a:r>
              <a:rPr lang="ar-IQ" sz="2400" b="1" dirty="0">
                <a:ea typeface="Calibri" panose="020F0502020204030204" pitchFamily="34" charset="0"/>
                <a:cs typeface="Simplified Arabic" panose="02020603050405020304" pitchFamily="18" charset="-78"/>
              </a:rPr>
              <a:t>شكل (3) توربين رياح محور رأسي </a:t>
            </a:r>
            <a:endParaRPr lang="ar-IQ" sz="2400" dirty="0"/>
          </a:p>
        </p:txBody>
      </p:sp>
    </p:spTree>
    <p:extLst>
      <p:ext uri="{BB962C8B-B14F-4D97-AF65-F5344CB8AC3E}">
        <p14:creationId xmlns:p14="http://schemas.microsoft.com/office/powerpoint/2010/main" val="137025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855911" y="0"/>
            <a:ext cx="68834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indent="0" algn="ctr" defTabSz="914400" eaLnBrk="0" fontAlgn="base" hangingPunct="0">
              <a:spcBef>
                <a:spcPct val="0"/>
              </a:spcBef>
              <a:spcAft>
                <a:spcPct val="0"/>
              </a:spcAft>
              <a:buClrTx/>
              <a:buNone/>
            </a:pPr>
            <a:r>
              <a:rPr lang="ar-IQ" altLang="ar-IQ"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شكل (4) مخطط عمل محطة طاقة الرياح </a:t>
            </a:r>
            <a:endParaRPr lang="ar-IQ" altLang="ar-IQ" sz="3600" dirty="0">
              <a:solidFill>
                <a:schemeClr val="tx1"/>
              </a:solidFill>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IQ" altLang="ar-IQ"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5" name="صورة 4" descr="C:\Users\Dr. RASHID\Desktop\شكل طاقة الرياح.png"/>
          <p:cNvPicPr/>
          <p:nvPr/>
        </p:nvPicPr>
        <p:blipFill>
          <a:blip r:embed="rId2" cstate="print"/>
          <a:srcRect/>
          <a:stretch>
            <a:fillRect/>
          </a:stretch>
        </p:blipFill>
        <p:spPr bwMode="auto">
          <a:xfrm>
            <a:off x="88900" y="584200"/>
            <a:ext cx="12103099" cy="62738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249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9900" y="0"/>
            <a:ext cx="11722100" cy="6858000"/>
          </a:xfrm>
          <a:solidFill>
            <a:srgbClr val="FFFFCC"/>
          </a:solidFill>
        </p:spPr>
        <p:txBody>
          <a:bodyPr>
            <a:normAutofit/>
          </a:bodyPr>
          <a:lstStyle/>
          <a:p>
            <a:pPr algn="r"/>
            <a:r>
              <a:rPr lang="ar-IQ" altLang="ar-IQ" sz="4400" b="1" dirty="0">
                <a:solidFill>
                  <a:schemeClr val="tx1"/>
                </a:solidFill>
                <a:latin typeface="Arial" panose="020B0604020202020204" pitchFamily="34" charset="0"/>
                <a:ea typeface="Calibri" panose="020F0502020204030204" pitchFamily="34" charset="0"/>
                <a:cs typeface="Arial" panose="020B0604020202020204" pitchFamily="34" charset="0"/>
              </a:rPr>
              <a:t>مميزات طاقة الرياح هي</a:t>
            </a:r>
            <a:r>
              <a:rPr lang="ar-IQ" altLang="ar-IQ" sz="4400" b="1" baseline="30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ar-IQ" altLang="ar-IQ" sz="4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r>
            <a:b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br>
            <a: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1- تعد </a:t>
            </a:r>
            <a:r>
              <a:rPr lang="ar-IQ" altLang="ar-IQ"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دائمية</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ومتجددة لارتباط نشأتها مع تسخين الشمس لسطح الأرض مما يشكل </a:t>
            </a:r>
            <a:r>
              <a:rPr lang="ar-IQ" altLang="ar-IQ"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أنطقة</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مختلفة من الضغط الجوي ومن ثمً تهب الرياح من </a:t>
            </a:r>
            <a:r>
              <a:rPr lang="ar-IQ" altLang="ar-IQ"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انطقة</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الضغط المرتفع </a:t>
            </a:r>
            <a:r>
              <a:rPr lang="ar-IQ" altLang="ar-IQ"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بأتجاه</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الضغط المنخفض </a:t>
            </a:r>
            <a: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b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br>
            <a: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2- من </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أنظف الطاقات ولا تولد أي غازات ملوثة للبيئة </a:t>
            </a:r>
            <a: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b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br>
            <a: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3- تسهم </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في تحفيز اقتصاديات المناطق المحلية وتوفير فرص عمل وعوائد لتلك المناطق </a:t>
            </a:r>
            <a: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b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br>
            <a:r>
              <a:rPr lang="ar-IQ" altLang="ar-IQ"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4- </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وتعد طاقة الرياح الآن واحدة من أكثر مصادر الجيل الجديد فعالية من حيث التكلفة، حيث تتنافس مع المنشآت الجديدة من الفحم والغاز </a:t>
            </a:r>
            <a:r>
              <a:rPr lang="ar-IQ" altLang="ar-IQ"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والطاقة.وقد</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انخفضت تكلفتها في السنوات القليلة الماضية، بسبب تحسن وتطور تكنولوجيا </a:t>
            </a:r>
            <a:r>
              <a:rPr lang="ar-IQ" altLang="ar-IQ" dirty="0" err="1">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توربينات</a:t>
            </a:r>
            <a:r>
              <a:rPr lang="ar-IQ" altLang="ar-IQ"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الرياح.</a:t>
            </a:r>
            <a:endParaRPr lang="ar-IQ" dirty="0"/>
          </a:p>
        </p:txBody>
      </p:sp>
      <p:sp>
        <p:nvSpPr>
          <p:cNvPr id="4" name="Rectangle 1"/>
          <p:cNvSpPr>
            <a:spLocks noGrp="1" noChangeArrowheads="1"/>
          </p:cNvSpPr>
          <p:nvPr>
            <p:ph idx="1"/>
          </p:nvPr>
        </p:nvSpPr>
        <p:spPr bwMode="auto">
          <a:xfrm>
            <a:off x="7088075" y="3906995"/>
            <a:ext cx="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215832" bIns="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en-US" altLang="ar-IQ" sz="1200" b="0" i="0" u="none" strike="noStrike" cap="none" normalizeH="0" baseline="0" dirty="0" smtClean="0">
                <a:ln>
                  <a:noFill/>
                </a:ln>
                <a:solidFill>
                  <a:schemeClr val="tx1"/>
                </a:solidFill>
                <a:effectLst/>
              </a:rPr>
              <a:t> </a:t>
            </a:r>
            <a:endParaRPr kumimoji="0" lang="en-US" altLang="ar-IQ"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108231"/>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TotalTime>
  <Words>1067</Words>
  <Application>Microsoft Office PowerPoint</Application>
  <PresentationFormat>ملء الشاشة</PresentationFormat>
  <Paragraphs>63</Paragraphs>
  <Slides>12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12</vt:i4>
      </vt:variant>
    </vt:vector>
  </HeadingPairs>
  <TitlesOfParts>
    <vt:vector size="20" baseType="lpstr">
      <vt:lpstr>Arial</vt:lpstr>
      <vt:lpstr>Calibri</vt:lpstr>
      <vt:lpstr>Century Gothic</vt:lpstr>
      <vt:lpstr>Simplified Arabic</vt:lpstr>
      <vt:lpstr>Tahoma</vt:lpstr>
      <vt:lpstr>Times New Roman</vt:lpstr>
      <vt:lpstr>Wingdings 3</vt:lpstr>
      <vt:lpstr>ربطة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مميزات طاقة الرياح هي :  1- تعد دائمية ومتجددة لارتباط نشأتها مع تسخين الشمس لسطح الأرض مما يشكل أنطقة مختلفة من الضغط الجوي ومن ثمً تهب الرياح من انطقة الضغط المرتفع بأتجاه الضغط المنخفض .  2- من أنظف الطاقات ولا تولد أي غازات ملوثة للبيئة . 3- تسهم في تحفيز اقتصاديات المناطق المحلية وتوفير فرص عمل وعوائد لتلك المناطق . 4- وتعد طاقة الرياح الآن واحدة من أكثر مصادر الجيل الجديد فعالية من حيث التكلفة، حيث تتنافس مع المنشآت الجديدة من الفحم والغاز والطاقة.وقد انخفضت تكلفتها في السنوات القليلة الماضية، بسبب تحسن وتطور تكنولوجيا توربينات الرياح.</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X201</dc:creator>
  <cp:lastModifiedBy>X201</cp:lastModifiedBy>
  <cp:revision>12</cp:revision>
  <dcterms:created xsi:type="dcterms:W3CDTF">2021-04-16T15:18:03Z</dcterms:created>
  <dcterms:modified xsi:type="dcterms:W3CDTF">2021-04-19T05:55:43Z</dcterms:modified>
</cp:coreProperties>
</file>